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DA754C1-8874-4EF0-9B12-C1E2EF9039F1}">
  <a:tblStyle styleId="{5DA754C1-8874-4EF0-9B12-C1E2EF9039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352F169-C10E-4207-8626-D3122EB29AD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7572b5d3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d7572b5d3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d7272d288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d7272d288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d4933fee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d4933fee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d7272d288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d7272d288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d71c5046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d71c5046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4933fee6c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4933fee6c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71c5046b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71c5046b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71c5046b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71c5046b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7272d288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d7272d288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71c5046b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71c5046b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5" Type="http://schemas.openxmlformats.org/officeDocument/2006/relationships/image" Target="../media/image18.png"/><Relationship Id="rId6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Relationship Id="rId6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most influential variables </a:t>
            </a:r>
            <a:r>
              <a:rPr lang="en"/>
              <a:t>to</a:t>
            </a:r>
            <a:r>
              <a:rPr lang="en"/>
              <a:t> </a:t>
            </a:r>
            <a:r>
              <a:rPr lang="en"/>
              <a:t>determine</a:t>
            </a:r>
            <a:r>
              <a:rPr lang="en"/>
              <a:t> </a:t>
            </a:r>
            <a:r>
              <a:rPr lang="en"/>
              <a:t>b</a:t>
            </a:r>
            <a:r>
              <a:rPr lang="en"/>
              <a:t>aseball arbitration salary?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 Bash and Conor Keating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DS300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5/4/21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5875" y="3167725"/>
            <a:ext cx="3250950" cy="18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P-values</a:t>
            </a:r>
            <a:endParaRPr/>
          </a:p>
        </p:txBody>
      </p:sp>
      <p:graphicFrame>
        <p:nvGraphicFramePr>
          <p:cNvPr id="132" name="Google Shape;132;p22"/>
          <p:cNvGraphicFramePr/>
          <p:nvPr/>
        </p:nvGraphicFramePr>
        <p:xfrm>
          <a:off x="952500" y="123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{8352F169-C10E-4207-8626-D3122EB29AD4}</a:tableStyleId>
              </a:tblPr>
              <a:tblGrid>
                <a:gridCol w="1789425"/>
                <a:gridCol w="17894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Variable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p-value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2.91674*10^(-6)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OBP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2.65889*10^(-7)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5.1998*10^(-16)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RBI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4.19675*10^(-16)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3.20004*10^(-15)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SLG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5.07875*10^(-10)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33" name="Google Shape;133;p22"/>
          <p:cNvGraphicFramePr/>
          <p:nvPr/>
        </p:nvGraphicFramePr>
        <p:xfrm>
          <a:off x="4901775" y="1230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{8352F169-C10E-4207-8626-D3122EB29AD4}</a:tableStyleId>
              </a:tblPr>
              <a:tblGrid>
                <a:gridCol w="1789425"/>
                <a:gridCol w="17894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Variable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p-value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3.61482*10^(-11)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0.106251966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6.06771*10^(-11)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Kper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0.48084081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BBper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0.007878414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0.713261653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37245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375" y="2804626"/>
            <a:ext cx="1670624" cy="167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8806" y="304275"/>
            <a:ext cx="2506542" cy="167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4625" y="304268"/>
            <a:ext cx="2853750" cy="188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21525" y="3280575"/>
            <a:ext cx="2756700" cy="155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90341" y="2329750"/>
            <a:ext cx="2884885" cy="155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Research Question</a:t>
            </a:r>
            <a:endParaRPr b="1" sz="3100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lang="en" sz="3100">
                <a:solidFill>
                  <a:srgbClr val="FF9900"/>
                </a:solidFill>
              </a:rPr>
              <a:t>V</a:t>
            </a:r>
            <a:r>
              <a:rPr b="1" lang="en" sz="31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ariables used</a:t>
            </a:r>
            <a:endParaRPr b="1" sz="3100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201150" y="1711475"/>
            <a:ext cx="7688700" cy="30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What are the most important and influential variables when trying to predict a Major League Baseball position players’ first year arbitration salary?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Variables used: On base % (OBP), Home Runs (HR), Runs Batted In (RBI), Runs (R) , Slugging % (SLG), On Base + Slugging Pct (OPS), Plate Appearances (PA), and Batting Average (BA), Stolen Bases (SB) Strikeout Pct. (Kper</a:t>
            </a:r>
            <a:r>
              <a:rPr lang="en">
                <a:solidFill>
                  <a:srgbClr val="000000"/>
                </a:solidFill>
              </a:rPr>
              <a:t>/K%), Walk Pct. (BBper/BB%), and Defensive Runs Saved (DRS)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4888" y="111275"/>
            <a:ext cx="23907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0426" y="1777525"/>
            <a:ext cx="1668599" cy="141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Information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3845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70"/>
              <a:buChar char="●"/>
            </a:pPr>
            <a:r>
              <a:rPr lang="en" sz="870">
                <a:solidFill>
                  <a:schemeClr val="dk1"/>
                </a:solidFill>
              </a:rPr>
              <a:t>Batting Average (BA) = Hits / At Bats</a:t>
            </a:r>
            <a:endParaRPr sz="870">
              <a:solidFill>
                <a:schemeClr val="dk1"/>
              </a:solidFill>
            </a:endParaRPr>
          </a:p>
          <a:p>
            <a:pPr indent="-283845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70"/>
              <a:buChar char="●"/>
            </a:pPr>
            <a:r>
              <a:rPr lang="en" sz="870">
                <a:solidFill>
                  <a:schemeClr val="dk1"/>
                </a:solidFill>
              </a:rPr>
              <a:t>On Base Percentage (OBP) = (Hits + Walks + Hit By Pitches) / Plate Appearances</a:t>
            </a:r>
            <a:endParaRPr sz="870">
              <a:solidFill>
                <a:schemeClr val="dk1"/>
              </a:solidFill>
            </a:endParaRPr>
          </a:p>
          <a:p>
            <a:pPr indent="-283845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70"/>
              <a:buChar char="●"/>
            </a:pPr>
            <a:r>
              <a:rPr lang="en" sz="870">
                <a:solidFill>
                  <a:schemeClr val="dk1"/>
                </a:solidFill>
              </a:rPr>
              <a:t>Home Runs (HR) </a:t>
            </a:r>
            <a:endParaRPr sz="870">
              <a:solidFill>
                <a:schemeClr val="dk1"/>
              </a:solidFill>
            </a:endParaRPr>
          </a:p>
          <a:p>
            <a:pPr indent="-283844" lvl="1" marL="9144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70"/>
              <a:buChar char="○"/>
            </a:pPr>
            <a:r>
              <a:rPr lang="en" sz="870">
                <a:solidFill>
                  <a:schemeClr val="dk1"/>
                </a:solidFill>
              </a:rPr>
              <a:t>Includes over the fence and inside the park home runs</a:t>
            </a:r>
            <a:endParaRPr sz="870">
              <a:solidFill>
                <a:schemeClr val="dk1"/>
              </a:solidFill>
            </a:endParaRPr>
          </a:p>
          <a:p>
            <a:pPr indent="-283845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70"/>
              <a:buChar char="●"/>
            </a:pPr>
            <a:r>
              <a:rPr lang="en" sz="870">
                <a:solidFill>
                  <a:schemeClr val="dk1"/>
                </a:solidFill>
              </a:rPr>
              <a:t>Runs Batted In (RBI)</a:t>
            </a:r>
            <a:endParaRPr sz="870">
              <a:solidFill>
                <a:schemeClr val="dk1"/>
              </a:solidFill>
            </a:endParaRPr>
          </a:p>
          <a:p>
            <a:pPr indent="-283845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70"/>
              <a:buChar char="●"/>
            </a:pPr>
            <a:r>
              <a:rPr lang="en" sz="870">
                <a:solidFill>
                  <a:schemeClr val="dk1"/>
                </a:solidFill>
              </a:rPr>
              <a:t>Runs Scored (R) </a:t>
            </a:r>
            <a:endParaRPr sz="870">
              <a:solidFill>
                <a:schemeClr val="dk1"/>
              </a:solidFill>
            </a:endParaRPr>
          </a:p>
          <a:p>
            <a:pPr indent="-283845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70"/>
              <a:buChar char="●"/>
            </a:pPr>
            <a:r>
              <a:rPr lang="en" sz="870">
                <a:solidFill>
                  <a:schemeClr val="dk1"/>
                </a:solidFill>
              </a:rPr>
              <a:t>Slugging Percentage (SLG) </a:t>
            </a:r>
            <a:endParaRPr sz="87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n" sz="870">
                <a:solidFill>
                  <a:schemeClr val="dk1"/>
                </a:solidFill>
              </a:rPr>
              <a:t>= # of Singles + (2*(# of Doubles)) + (3*(# of Triples)) + (4*(# of Home Runs)) / (At Bats)</a:t>
            </a:r>
            <a:endParaRPr sz="870">
              <a:solidFill>
                <a:schemeClr val="dk1"/>
              </a:solidFill>
            </a:endParaRPr>
          </a:p>
          <a:p>
            <a:pPr indent="-283845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70"/>
              <a:buChar char="●"/>
            </a:pPr>
            <a:r>
              <a:rPr lang="en" sz="870">
                <a:solidFill>
                  <a:schemeClr val="dk1"/>
                </a:solidFill>
              </a:rPr>
              <a:t>On Base + Slugging Percentage (OPS) = OBP + SLG</a:t>
            </a:r>
            <a:endParaRPr sz="870">
              <a:solidFill>
                <a:schemeClr val="dk1"/>
              </a:solidFill>
            </a:endParaRPr>
          </a:p>
          <a:p>
            <a:pPr indent="-283845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70"/>
              <a:buChar char="●"/>
            </a:pPr>
            <a:r>
              <a:rPr lang="en" sz="870">
                <a:solidFill>
                  <a:schemeClr val="dk1"/>
                </a:solidFill>
              </a:rPr>
              <a:t>Stolen Bases (SB)</a:t>
            </a:r>
            <a:endParaRPr sz="870">
              <a:solidFill>
                <a:schemeClr val="dk1"/>
              </a:solidFill>
            </a:endParaRPr>
          </a:p>
          <a:p>
            <a:pPr indent="-283845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70"/>
              <a:buChar char="●"/>
            </a:pPr>
            <a:r>
              <a:rPr lang="en" sz="870">
                <a:solidFill>
                  <a:schemeClr val="dk1"/>
                </a:solidFill>
              </a:rPr>
              <a:t>Plate Appearances (PA)</a:t>
            </a:r>
            <a:endParaRPr sz="870">
              <a:solidFill>
                <a:schemeClr val="dk1"/>
              </a:solidFill>
            </a:endParaRPr>
          </a:p>
          <a:p>
            <a:pPr indent="-283845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70"/>
              <a:buChar char="●"/>
            </a:pPr>
            <a:r>
              <a:rPr lang="en" sz="870">
                <a:solidFill>
                  <a:schemeClr val="dk1"/>
                </a:solidFill>
              </a:rPr>
              <a:t>Strikeout Percentage (K%, Kper in R) = Strikeouts / PA</a:t>
            </a:r>
            <a:endParaRPr sz="870">
              <a:solidFill>
                <a:schemeClr val="dk1"/>
              </a:solidFill>
            </a:endParaRPr>
          </a:p>
          <a:p>
            <a:pPr indent="-283845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70"/>
              <a:buChar char="●"/>
            </a:pPr>
            <a:r>
              <a:rPr lang="en" sz="870">
                <a:solidFill>
                  <a:schemeClr val="dk1"/>
                </a:solidFill>
              </a:rPr>
              <a:t>Walk Percentage (BB%, BBper in R) = Walks / PA</a:t>
            </a:r>
            <a:endParaRPr sz="870">
              <a:solidFill>
                <a:schemeClr val="dk1"/>
              </a:solidFill>
            </a:endParaRPr>
          </a:p>
          <a:p>
            <a:pPr indent="-283845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70"/>
              <a:buChar char="●"/>
            </a:pPr>
            <a:r>
              <a:rPr lang="en" sz="870">
                <a:solidFill>
                  <a:schemeClr val="dk1"/>
                </a:solidFill>
              </a:rPr>
              <a:t>Defensive Runs Saved (DRS) </a:t>
            </a:r>
            <a:endParaRPr sz="870">
              <a:solidFill>
                <a:schemeClr val="dk1"/>
              </a:solidFill>
            </a:endParaRPr>
          </a:p>
          <a:p>
            <a:pPr indent="-283844" lvl="1" marL="9144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70"/>
              <a:buChar char="○"/>
            </a:pPr>
            <a:r>
              <a:rPr lang="en" sz="870">
                <a:solidFill>
                  <a:schemeClr val="dk1"/>
                </a:solidFill>
              </a:rPr>
              <a:t>The number of runs above or below average the player was worth based on the number of plays made</a:t>
            </a:r>
            <a:endParaRPr sz="1080"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8125" y="364500"/>
            <a:ext cx="3003075" cy="198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1813" y="2763863"/>
            <a:ext cx="26193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Information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MLB teams generally have 6 years of control over each player when they first make the Major Leagues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Players receive "Service Time" for being on the MLB 26-man roster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Players have no negotiating power when determining salary in years 1 and 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Players are eligible for salary arbitration between years 3 </a:t>
            </a:r>
            <a:r>
              <a:rPr lang="en"/>
              <a:t>and</a:t>
            </a:r>
            <a:r>
              <a:rPr lang="en"/>
              <a:t> 6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Players and teams negotiate to try and agree on a dollar amount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teams and players cannot agree, an independent panel will determine the player's salary for the year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 data set includes the reported salaries from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first year </a:t>
            </a:r>
            <a:r>
              <a:rPr lang="en"/>
              <a:t>a</a:t>
            </a:r>
            <a:r>
              <a:rPr lang="en"/>
              <a:t>rbitration eligible players from 2017-2021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2876" y="3463125"/>
            <a:ext cx="2308500" cy="15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were these variables determined?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started out with about 25 variables and after performing data analysis for each one of them (using regression analysis) and comparing the p-values and correlation </a:t>
            </a:r>
            <a:r>
              <a:rPr lang="en"/>
              <a:t>coefficients for each one, we determined the variables listed in the previous slide were the best for our model.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Highest correlation (r) and adjusted R^2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Lowest p-values, which signifies a significant linear relationship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Used a 95% confidence level, therefore alpha=.05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4975" y="3500000"/>
            <a:ext cx="4089101" cy="149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746600" y="1129675"/>
            <a:ext cx="390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              OBP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HR             RBI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746599" cy="2634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2575" y="0"/>
            <a:ext cx="3591426" cy="2420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779300"/>
            <a:ext cx="3591428" cy="236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7400" y="2588249"/>
            <a:ext cx="3746599" cy="255525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3957400" y="216675"/>
            <a:ext cx="190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Salary vs...</a:t>
            </a:r>
            <a:endParaRPr u="sng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766500" cy="262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2644670"/>
            <a:ext cx="3766501" cy="249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7500" y="2639562"/>
            <a:ext cx="3766500" cy="2503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77499" y="0"/>
            <a:ext cx="3766501" cy="266063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3546825" y="1159500"/>
            <a:ext cx="3000000" cy="28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 </a:t>
            </a:r>
            <a:r>
              <a:rPr lang="en" sz="1800">
                <a:solidFill>
                  <a:schemeClr val="dk2"/>
                </a:solidFill>
              </a:rPr>
              <a:t>              SLG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OPS               SB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3766500" y="531275"/>
            <a:ext cx="190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Salary vs...</a:t>
            </a:r>
            <a:endParaRPr u="sng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BA              OBP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HR             RBI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BA              OBP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HR             RBI</a:t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54899" cy="2571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80834"/>
            <a:ext cx="3854900" cy="2562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9953" y="2571750"/>
            <a:ext cx="3764049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3025" y="0"/>
            <a:ext cx="3630975" cy="243947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/>
        </p:nvSpPr>
        <p:spPr>
          <a:xfrm>
            <a:off x="3524050" y="1083450"/>
            <a:ext cx="3000000" cy="28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PA</a:t>
            </a:r>
            <a:r>
              <a:rPr lang="en" sz="1800">
                <a:solidFill>
                  <a:schemeClr val="dk2"/>
                </a:solidFill>
              </a:rPr>
              <a:t>              Kper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BBper            DRS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3957400" y="330725"/>
            <a:ext cx="190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Salary vs...</a:t>
            </a:r>
            <a:endParaRPr u="sng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" name="Google Shape;125;p21"/>
          <p:cNvGraphicFramePr/>
          <p:nvPr/>
        </p:nvGraphicFramePr>
        <p:xfrm>
          <a:off x="1970100" y="1910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{5DA754C1-8874-4EF0-9B12-C1E2EF9039F1}</a:tableStyleId>
              </a:tblPr>
              <a:tblGrid>
                <a:gridCol w="1485900"/>
                <a:gridCol w="1485900"/>
                <a:gridCol w="1485900"/>
                <a:gridCol w="148590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Batting avg vs salary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y=.0061x+.233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.333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.57706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OBP vs salary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y=.0083x+.2967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.3903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.6247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HR vs salary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y=9.0603x+9.7692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.7151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.8456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RBI vs salary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y=24.4347x+54.2666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.7174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.8470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Runs vs salary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y=22.7884x+65.8006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.6947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.8335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SLG vs salary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y=.0202x+.3592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.5185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.7201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OPS vs salary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.0286x+.6560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.5644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.7513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PA vs salary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133.6658x+673.0660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.5558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.7455</a:t>
                      </a:r>
                      <a:endParaRPr sz="11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126" name="Google Shape;126;p21"/>
          <p:cNvSpPr txBox="1"/>
          <p:nvPr/>
        </p:nvSpPr>
        <p:spPr>
          <a:xfrm>
            <a:off x="1970100" y="1043900"/>
            <a:ext cx="5943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Variable			Equation		Adjusted R^2		R (correlation)</a:t>
            </a: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